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A"/>
    <a:srgbClr val="D3642A"/>
    <a:srgbClr val="EB402B"/>
    <a:srgbClr val="71E869"/>
    <a:srgbClr val="3D8428"/>
    <a:srgbClr val="5FC53E"/>
    <a:srgbClr val="B4E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4646"/>
  </p:normalViewPr>
  <p:slideViewPr>
    <p:cSldViewPr snapToGrid="0" snapToObjects="1">
      <p:cViewPr>
        <p:scale>
          <a:sx n="20" d="100"/>
          <a:sy n="20" d="100"/>
        </p:scale>
        <p:origin x="20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0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2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7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9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7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C6A3-97BE-6E4B-8749-DA649178DCE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7BE29-28CA-8B40-9E31-C1E2FDA81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4.emf"/><Relationship Id="rId3" Type="http://schemas.openxmlformats.org/officeDocument/2006/relationships/image" Target="../media/image2.tiff"/><Relationship Id="rId21" Type="http://schemas.openxmlformats.org/officeDocument/2006/relationships/hyperlink" Target="http://www.iowastatedaily.com/news/iowa-state-s-new-trademark-guidelines-require-student-organizations-to/article_fce9eba8-a0ef-11e8-967c-1b6d921df07d.html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3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2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1.emf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1EC38B-29DB-A84A-BDEB-2F08D030606B}"/>
              </a:ext>
            </a:extLst>
          </p:cNvPr>
          <p:cNvSpPr/>
          <p:nvPr/>
        </p:nvSpPr>
        <p:spPr>
          <a:xfrm>
            <a:off x="497680" y="13790852"/>
            <a:ext cx="22558264" cy="187756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7E2F62AC-401E-8448-A8D2-F6DB164E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0" y="3740391"/>
            <a:ext cx="22558264" cy="9731029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205740" tIns="205740" rIns="411480" bIns="205740"/>
          <a:lstStyle>
            <a:lvl1pPr>
              <a:spcBef>
                <a:spcPct val="20000"/>
              </a:spcBef>
              <a:buChar char="•"/>
              <a:tabLst>
                <a:tab pos="500063" algn="l"/>
              </a:tabLst>
              <a:defRPr sz="10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00063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00063" algn="l"/>
              </a:tabLst>
              <a:defRPr sz="7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0063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05740" algn="just">
              <a:spcBef>
                <a:spcPct val="5000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6000" dirty="0">
                <a:solidFill>
                  <a:sysClr val="windowText" lastClr="000000"/>
                </a:solidFill>
                <a:latin typeface="PT Serif" panose="020A0603040505020204" pitchFamily="18" charset="77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900" dirty="0">
                <a:latin typeface="PT Serif" panose="020A0603040505020204" pitchFamily="18" charset="77"/>
                <a:cs typeface="Times New Roman" panose="02020603050405020304" pitchFamily="18" charset="0"/>
              </a:rPr>
              <a:t>Arboreality has evolved </a:t>
            </a:r>
            <a:r>
              <a:rPr lang="en-US" altLang="ja-JP" sz="4900" i="1" dirty="0">
                <a:latin typeface="PT Serif" panose="020A0603040505020204" pitchFamily="18" charset="77"/>
                <a:cs typeface="Times New Roman" panose="02020603050405020304" pitchFamily="18" charset="0"/>
              </a:rPr>
              <a:t>at least </a:t>
            </a:r>
            <a:r>
              <a:rPr lang="en-US" altLang="ja-JP" sz="4900" dirty="0">
                <a:latin typeface="PT Serif" panose="020A0603040505020204" pitchFamily="18" charset="77"/>
                <a:cs typeface="Times New Roman" panose="02020603050405020304" pitchFamily="18" charset="0"/>
              </a:rPr>
              <a:t>5 times within Plethodontid salamanders. [1]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900" dirty="0">
                <a:latin typeface="PT Serif" panose="020A0603040505020204" pitchFamily="18" charset="77"/>
                <a:cs typeface="Times New Roman" panose="02020603050405020304" pitchFamily="18" charset="0"/>
              </a:rPr>
              <a:t>Yet no morphological differences separate arboreal and terrestrial species. [1]</a:t>
            </a:r>
          </a:p>
          <a:p>
            <a:pPr marL="514350" indent="-514350">
              <a:spcBef>
                <a:spcPct val="10000"/>
              </a:spcBef>
              <a:spcAft>
                <a:spcPts val="1350"/>
              </a:spcAft>
              <a:buSzPct val="100000"/>
            </a:pPr>
            <a:r>
              <a:rPr lang="en-US" altLang="ja-JP" sz="4900" dirty="0">
                <a:latin typeface="PT Serif" panose="020A0603040505020204" pitchFamily="18" charset="77"/>
                <a:cs typeface="Times New Roman" panose="02020603050405020304" pitchFamily="18" charset="0"/>
              </a:rPr>
              <a:t>There is minimal range overlap between the two microhabitat types. Preliminary results discovered that 71% of the arboreal species distribution </a:t>
            </a:r>
            <a:r>
              <a:rPr lang="en-US" altLang="ja-JP" sz="5000" u="sng" dirty="0">
                <a:latin typeface="PT Serif" panose="020A0603040505020204" pitchFamily="18" charset="77"/>
                <a:cs typeface="Times New Roman" panose="02020603050405020304" pitchFamily="18" charset="0"/>
              </a:rPr>
              <a:t>does not</a:t>
            </a:r>
            <a:r>
              <a:rPr lang="en-US" altLang="ja-JP" sz="5000" dirty="0">
                <a:latin typeface="PT Serif" panose="020A0603040505020204" pitchFamily="18" charset="77"/>
                <a:cs typeface="Times New Roman" panose="02020603050405020304" pitchFamily="18" charset="0"/>
              </a:rPr>
              <a:t> </a:t>
            </a:r>
            <a:r>
              <a:rPr lang="en-US" altLang="ja-JP" sz="4900" dirty="0">
                <a:latin typeface="PT Serif" panose="020A0603040505020204" pitchFamily="18" charset="77"/>
                <a:cs typeface="Times New Roman" panose="02020603050405020304" pitchFamily="18" charset="0"/>
              </a:rPr>
              <a:t>overlap with the terrestrial species distribution.</a:t>
            </a:r>
          </a:p>
          <a:p>
            <a:pPr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49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  </a:t>
            </a:r>
            <a:r>
              <a:rPr lang="en-US" altLang="ja-JP" sz="50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From these observations we tested the following hypotheses:</a:t>
            </a:r>
          </a:p>
          <a:p>
            <a:pPr lvl="1" indent="0"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(</a:t>
            </a:r>
            <a:r>
              <a:rPr lang="en-US" altLang="ja-JP" sz="53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H1</a:t>
            </a: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) Terrestrial species do not live in habitats suitable for arboreality</a:t>
            </a:r>
          </a:p>
          <a:p>
            <a:pPr lvl="1" indent="0">
              <a:spcBef>
                <a:spcPct val="10000"/>
              </a:spcBef>
              <a:spcAft>
                <a:spcPts val="1350"/>
              </a:spcAft>
              <a:buSzPct val="100000"/>
              <a:buNone/>
            </a:pP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(</a:t>
            </a:r>
            <a:r>
              <a:rPr lang="en-US" altLang="ja-JP" sz="53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H2</a:t>
            </a:r>
            <a:r>
              <a:rPr lang="en-US" altLang="ja-JP" sz="5300" dirty="0">
                <a:latin typeface="PT Serif" panose="020A0603040505020204" pitchFamily="18" charset="77"/>
                <a:cs typeface="Times New Roman" panose="02020603050405020304" pitchFamily="18" charset="0"/>
              </a:rPr>
              <a:t>) Arboreal species do not live in habitats suitable for terrestrial life</a:t>
            </a:r>
            <a:endParaRPr lang="en-US" altLang="ja-JP" sz="4050" dirty="0"/>
          </a:p>
          <a:p>
            <a:pPr eaLnBrk="1" hangingPunct="1">
              <a:spcBef>
                <a:spcPct val="10000"/>
              </a:spcBef>
              <a:buSzPct val="100000"/>
              <a:buFontTx/>
              <a:buNone/>
            </a:pPr>
            <a:r>
              <a:rPr lang="en-US" altLang="en-US" sz="4050" dirty="0"/>
              <a:t>		</a:t>
            </a:r>
            <a:endParaRPr lang="en-US" altLang="en-US" sz="4050" i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10000"/>
              </a:spcBef>
              <a:buSzPct val="100000"/>
              <a:buFontTx/>
              <a:buNone/>
            </a:pPr>
            <a:endParaRPr lang="en-US" altLang="en-US" sz="2250" dirty="0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0B76AAC6-EC60-E045-9192-B547A1CBD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3740391"/>
            <a:ext cx="15405767" cy="15654956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34786" tIns="367392" rIns="734786" bIns="734786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en-US" altLang="en-US" sz="6000" dirty="0">
                <a:latin typeface="PT Serif" panose="020A0603040505020204" pitchFamily="18" charset="77"/>
                <a:cs typeface="Times New Roman" panose="02020603050405020304" pitchFamily="18" charset="0"/>
              </a:rPr>
              <a:t>Materials &amp; Methods</a:t>
            </a:r>
            <a:r>
              <a:rPr lang="en-US" altLang="en-US" sz="60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	</a:t>
            </a:r>
          </a:p>
          <a:p>
            <a:pPr algn="just" eaLnBrk="1" hangingPunct="1">
              <a:spcBef>
                <a:spcPct val="50000"/>
              </a:spcBef>
              <a:defRPr/>
            </a:pPr>
            <a:endParaRPr lang="en-US" altLang="en-US" sz="1928" dirty="0">
              <a:solidFill>
                <a:srgbClr val="1021A6"/>
              </a:solidFill>
              <a:latin typeface="PT Serif Caption" panose="02060603050505020204" pitchFamily="18" charset="77"/>
            </a:endParaRPr>
          </a:p>
          <a:p>
            <a:pPr eaLnBrk="1" hangingPunct="1">
              <a:spcBef>
                <a:spcPct val="10000"/>
              </a:spcBef>
              <a:defRPr/>
            </a:pPr>
            <a:endParaRPr lang="en-US" altLang="en-US" sz="3038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10000"/>
              </a:spcBef>
              <a:defRPr/>
            </a:pPr>
            <a:endParaRPr lang="en-US" altLang="en-US" sz="2250" dirty="0">
              <a:latin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DF731-C5BE-344C-902E-D1C789392389}"/>
              </a:ext>
            </a:extLst>
          </p:cNvPr>
          <p:cNvSpPr txBox="1"/>
          <p:nvPr/>
        </p:nvSpPr>
        <p:spPr>
          <a:xfrm>
            <a:off x="31315168" y="5371840"/>
            <a:ext cx="6750421" cy="13415539"/>
          </a:xfrm>
          <a:prstGeom prst="rect">
            <a:avLst/>
          </a:prstGeom>
          <a:solidFill>
            <a:srgbClr val="D3642A">
              <a:alpha val="7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9F9075-9B87-3342-B1C1-34547CF149AF}"/>
              </a:ext>
            </a:extLst>
          </p:cNvPr>
          <p:cNvSpPr txBox="1"/>
          <p:nvPr/>
        </p:nvSpPr>
        <p:spPr>
          <a:xfrm>
            <a:off x="32376811" y="14643398"/>
            <a:ext cx="4650513" cy="2591842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AC738A-6045-3F42-B479-F015D4ECF14C}"/>
              </a:ext>
            </a:extLst>
          </p:cNvPr>
          <p:cNvSpPr txBox="1"/>
          <p:nvPr/>
        </p:nvSpPr>
        <p:spPr>
          <a:xfrm>
            <a:off x="32356415" y="6768450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8B772-D612-254B-AA0D-7D7E1D0BFA0A}"/>
              </a:ext>
            </a:extLst>
          </p:cNvPr>
          <p:cNvSpPr txBox="1"/>
          <p:nvPr/>
        </p:nvSpPr>
        <p:spPr>
          <a:xfrm>
            <a:off x="24231487" y="5371841"/>
            <a:ext cx="6750421" cy="13415539"/>
          </a:xfrm>
          <a:prstGeom prst="rect">
            <a:avLst/>
          </a:prstGeom>
          <a:solidFill>
            <a:srgbClr val="56B4EA">
              <a:alpha val="6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C26C29-9CD5-EA4D-9FA9-91357B5908FD}"/>
              </a:ext>
            </a:extLst>
          </p:cNvPr>
          <p:cNvSpPr txBox="1"/>
          <p:nvPr/>
        </p:nvSpPr>
        <p:spPr>
          <a:xfrm>
            <a:off x="25010118" y="10599377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 Box 16">
            <a:extLst>
              <a:ext uri="{FF2B5EF4-FFF2-40B4-BE49-F238E27FC236}">
                <a16:creationId xmlns:a16="http://schemas.microsoft.com/office/drawing/2014/main" id="{5709C169-6CB0-5C44-A03C-6918ED926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29233591"/>
            <a:ext cx="15405767" cy="3332941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102870" tIns="102870" rIns="102870" bIns="102870"/>
          <a:lstStyle>
            <a:lvl1pPr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20574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en-US" sz="4050" dirty="0">
                <a:latin typeface="PT Serif" panose="020A0603040505020204" pitchFamily="18" charset="77"/>
                <a:cs typeface="Times New Roman" panose="02020603050405020304" pitchFamily="18" charset="0"/>
              </a:rPr>
              <a:t>Acknowledgments &amp; Literature Cited</a:t>
            </a:r>
          </a:p>
          <a:p>
            <a:pPr marL="205740" eaLnBrk="1" hangingPunct="1">
              <a:lnSpc>
                <a:spcPct val="130000"/>
              </a:lnSpc>
              <a:spcBef>
                <a:spcPct val="10000"/>
              </a:spcBef>
              <a:defRPr/>
            </a:pPr>
            <a:r>
              <a:rPr lang="en-US" altLang="en-US" sz="2025" dirty="0">
                <a:latin typeface="PT Serif" panose="020A0603040505020204" pitchFamily="18" charset="77"/>
                <a:cs typeface="Times New Roman" panose="02020603050405020304" pitchFamily="18" charset="0"/>
              </a:rPr>
              <a:t>Thanks to the following: NSF for funding. Comments &amp; feedback from Dr. Dean Adams’ evolutionary morphology lab, specifically Bryan Juarez and Elizabeth Glynne. IUCN for open access data. R statistical software &amp; packages of dismo, rgdal, and rgeos.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Baken and Adams. Accepted. Macroevolutionary of Arboreality in Salamanders. Ecology and Evolution.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sz="1600" dirty="0" err="1">
                <a:latin typeface="PT Serif" panose="020A0603040505020204" pitchFamily="18" charset="77"/>
              </a:rPr>
              <a:t>Mcentire</a:t>
            </a:r>
            <a:r>
              <a:rPr lang="en-US" sz="1600" dirty="0">
                <a:latin typeface="PT Serif" panose="020A0603040505020204" pitchFamily="18" charset="77"/>
              </a:rPr>
              <a:t>, </a:t>
            </a:r>
            <a:r>
              <a:rPr lang="en-US" sz="1600" dirty="0" err="1">
                <a:latin typeface="PT Serif" panose="020A0603040505020204" pitchFamily="18" charset="77"/>
              </a:rPr>
              <a:t>Kd</a:t>
            </a:r>
            <a:r>
              <a:rPr lang="en-US" sz="1600" dirty="0">
                <a:latin typeface="PT Serif" panose="020A0603040505020204" pitchFamily="18" charset="77"/>
              </a:rPr>
              <a:t>. "Plant Climbing by Salamanders as a Compensatory Behavior in Relation to Climate." </a:t>
            </a:r>
            <a:r>
              <a:rPr lang="en-US" sz="1600" i="1" dirty="0">
                <a:latin typeface="PT Serif" panose="020A0603040505020204" pitchFamily="18" charset="77"/>
              </a:rPr>
              <a:t>Integrative and Comparative Biology.</a:t>
            </a:r>
            <a:r>
              <a:rPr lang="en-US" sz="1600" dirty="0">
                <a:latin typeface="PT Serif" panose="020A0603040505020204" pitchFamily="18" charset="77"/>
              </a:rPr>
              <a:t> 59 (2019)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Salamander </a:t>
            </a:r>
            <a:r>
              <a:rPr lang="en-US" altLang="en-US" sz="1600" dirty="0" err="1">
                <a:latin typeface="PT Serif" panose="020A0603040505020204" pitchFamily="18" charset="77"/>
                <a:cs typeface="Times New Roman" panose="02020603050405020304" pitchFamily="18" charset="0"/>
              </a:rPr>
              <a:t>silouettes</a:t>
            </a: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: </a:t>
            </a:r>
            <a:r>
              <a:rPr lang="en-US" altLang="en-US" sz="1600" dirty="0" err="1">
                <a:latin typeface="PT Serif" panose="020A0603040505020204" pitchFamily="18" charset="77"/>
                <a:cs typeface="Times New Roman" panose="02020603050405020304" pitchFamily="18" charset="0"/>
              </a:rPr>
              <a:t>Phylopic</a:t>
            </a:r>
            <a:r>
              <a:rPr lang="en-US" altLang="en-US" sz="1600" dirty="0">
                <a:latin typeface="PT Serif" panose="020A0603040505020204" pitchFamily="18" charset="77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PT Serif" panose="020A0603040505020204" pitchFamily="18" charset="77"/>
              </a:rPr>
              <a:t>Matt </a:t>
            </a:r>
            <a:r>
              <a:rPr lang="en-US" sz="1600" dirty="0" err="1">
                <a:latin typeface="PT Serif" panose="020A0603040505020204" pitchFamily="18" charset="77"/>
              </a:rPr>
              <a:t>Reinbold</a:t>
            </a:r>
            <a:r>
              <a:rPr lang="en-US" sz="1600" dirty="0">
                <a:latin typeface="PT Serif" panose="020A0603040505020204" pitchFamily="18" charset="77"/>
              </a:rPr>
              <a:t> (modified by T. Michael </a:t>
            </a:r>
            <a:r>
              <a:rPr lang="en-US" sz="1600" dirty="0" err="1">
                <a:latin typeface="PT Serif" panose="020A0603040505020204" pitchFamily="18" charset="77"/>
              </a:rPr>
              <a:t>Keesey</a:t>
            </a:r>
            <a:r>
              <a:rPr lang="en-US" sz="1600" dirty="0">
                <a:latin typeface="PT Serif" panose="020A0603040505020204" pitchFamily="18" charset="77"/>
              </a:rPr>
              <a:t>), </a:t>
            </a:r>
            <a:r>
              <a:rPr lang="en-US" sz="1600" dirty="0" err="1">
                <a:latin typeface="PT Serif" panose="020A0603040505020204" pitchFamily="18" charset="77"/>
              </a:rPr>
              <a:t>Liscence</a:t>
            </a:r>
            <a:r>
              <a:rPr lang="en-US" sz="1600" dirty="0">
                <a:latin typeface="PT Serif" panose="020A0603040505020204" pitchFamily="18" charset="77"/>
              </a:rPr>
              <a:t> link: http://creativecommons.org/licenses/by-sa/3.0/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FontTx/>
              <a:buAutoNum type="arabicPeriod"/>
              <a:defRPr/>
            </a:pPr>
            <a:r>
              <a:rPr lang="en-US" sz="1600" dirty="0">
                <a:latin typeface="PT Serif" panose="020A0603040505020204" pitchFamily="18" charset="77"/>
              </a:rPr>
              <a:t>Bonett, R. M., and A. L. Blair. 2017. Evidence for complex life cycle constraints on salamander body form diversification. Proc. Natl. Acad. Sci. 114(37):9936-9941.</a:t>
            </a:r>
          </a:p>
          <a:p>
            <a:pPr marL="662940" indent="-457200" eaLnBrk="1" hangingPunct="1">
              <a:lnSpc>
                <a:spcPct val="130000"/>
              </a:lnSpc>
              <a:spcBef>
                <a:spcPct val="10000"/>
              </a:spcBef>
              <a:buAutoNum type="arabicPeriod"/>
              <a:defRPr/>
            </a:pPr>
            <a:endParaRPr lang="en-US" altLang="en-US" sz="1600" dirty="0">
              <a:latin typeface="PT Serif" panose="020A0603040505020204" pitchFamily="18" charset="77"/>
              <a:cs typeface="Times New Roman" panose="02020603050405020304" pitchFamily="18" charset="0"/>
            </a:endParaRP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5CDC438A-57FC-E744-9CFD-3258F6CF2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1953" y="19743254"/>
            <a:ext cx="15405767" cy="9138469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205740" tIns="205740" rIns="205740" bIns="205740"/>
          <a:lstStyle>
            <a:lvl1pPr>
              <a:spcBef>
                <a:spcPct val="20000"/>
              </a:spcBef>
              <a:buChar char="•"/>
              <a:tabLst>
                <a:tab pos="635000" algn="l"/>
              </a:tabLst>
              <a:defRPr sz="10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35000" algn="l"/>
              </a:tabLst>
              <a:defRPr sz="89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35000" algn="l"/>
              </a:tabLst>
              <a:defRPr sz="7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5000" algn="l"/>
              </a:tabLst>
              <a:defRPr sz="6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6000" dirty="0">
                <a:latin typeface="PT Serif" panose="020A0603040505020204" pitchFamily="18" charset="77"/>
                <a:cs typeface="Times New Roman" panose="02020603050405020304" pitchFamily="18" charset="0"/>
              </a:rPr>
              <a:t>Conclusions 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Despite the broad scale of these climate data, we found: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	(</a:t>
            </a:r>
            <a:r>
              <a:rPr lang="en-US" altLang="en-US" sz="42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H1</a:t>
            </a: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) Little of the terrestrial species distribution is suitable    				for arboreality (35%)								 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	(</a:t>
            </a:r>
            <a:r>
              <a:rPr lang="en-US" altLang="en-US" sz="4200" b="1" i="1" dirty="0">
                <a:latin typeface="PT Serif" panose="020A0603040505020204" pitchFamily="18" charset="77"/>
                <a:cs typeface="Times New Roman" panose="02020603050405020304" pitchFamily="18" charset="0"/>
              </a:rPr>
              <a:t>H2</a:t>
            </a:r>
            <a:r>
              <a:rPr lang="en-US" altLang="en-US" sz="4200" dirty="0">
                <a:latin typeface="PT Serif" panose="020A0603040505020204" pitchFamily="18" charset="77"/>
                <a:cs typeface="Times New Roman" panose="02020603050405020304" pitchFamily="18" charset="0"/>
              </a:rPr>
              <a:t>) Even less of the arboreal species distribution is suitable 				for terrestrial life (4%) 	</a:t>
            </a:r>
          </a:p>
          <a:p>
            <a:pPr marL="205740">
              <a:spcBef>
                <a:spcPts val="0"/>
              </a:spcBef>
              <a:spcAft>
                <a:spcPts val="1350"/>
              </a:spcAft>
              <a:buSzPct val="100000"/>
              <a:buNone/>
            </a:pPr>
            <a:r>
              <a:rPr lang="en-US" altLang="en-US" sz="42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Future Directions</a:t>
            </a:r>
          </a:p>
          <a:p>
            <a:pPr marL="777240" indent="-5715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3600" dirty="0">
                <a:latin typeface="PT Serif" panose="020A0603040505020204" pitchFamily="18" charset="77"/>
                <a:cs typeface="Times New Roman" panose="02020603050405020304" pitchFamily="18" charset="0"/>
              </a:rPr>
              <a:t>These results suggest climate may have influenced the macroevolution of arboreality in this family. Further research is needed to elucidate this pattern.</a:t>
            </a:r>
          </a:p>
          <a:p>
            <a:pPr marL="777240" indent="-57150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US" altLang="en-US" sz="3600" dirty="0">
                <a:latin typeface="PT Serif" panose="020A0603040505020204" pitchFamily="18" charset="77"/>
                <a:cs typeface="Times New Roman" panose="02020603050405020304" pitchFamily="18" charset="0"/>
              </a:rPr>
              <a:t>Understanding the climatic limits of different species can inform future climate projection models. 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8CE1D-FDC3-F248-A482-7B24FB3DB875}"/>
              </a:ext>
            </a:extLst>
          </p:cNvPr>
          <p:cNvSpPr txBox="1"/>
          <p:nvPr/>
        </p:nvSpPr>
        <p:spPr>
          <a:xfrm>
            <a:off x="0" y="0"/>
            <a:ext cx="43891200" cy="3420959"/>
          </a:xfrm>
          <a:prstGeom prst="rect">
            <a:avLst/>
          </a:prstGeom>
          <a:solidFill>
            <a:srgbClr val="56B4EA">
              <a:alpha val="65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id="{89E5ED18-A9B2-9141-9774-6D21ED3FC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1883" y="834091"/>
            <a:ext cx="13922941" cy="220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20436" tIns="220436" rIns="220436" bIns="220436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ts val="483"/>
              </a:spcAft>
              <a:defRPr/>
            </a:pPr>
            <a:r>
              <a:rPr lang="en-US" altLang="en-US" sz="4400" b="1" dirty="0">
                <a:latin typeface="PT Serif" panose="020A0603040505020204" pitchFamily="18" charset="77"/>
                <a:cs typeface="Times New Roman" panose="02020603050405020304" pitchFamily="18" charset="0"/>
              </a:rPr>
              <a:t>Lauren Mellenthin</a:t>
            </a:r>
            <a:r>
              <a:rPr lang="en-US" altLang="en-US" sz="4400" b="1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, </a:t>
            </a:r>
            <a:r>
              <a:rPr lang="en-US" altLang="en-US" sz="4400" dirty="0">
                <a:latin typeface="PT Serif" panose="020A0603040505020204" pitchFamily="18" charset="77"/>
                <a:cs typeface="Calibri" panose="020F0502020204030204" pitchFamily="34" charset="0"/>
              </a:rPr>
              <a:t>Erica Baken</a:t>
            </a:r>
            <a:r>
              <a:rPr lang="en-US" altLang="en-US" sz="4400" baseline="30000" dirty="0">
                <a:latin typeface="PT Serif" panose="020A0603040505020204" pitchFamily="18" charset="77"/>
                <a:cs typeface="Calibri" panose="020F0502020204030204" pitchFamily="34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, Dr. Dean Adams</a:t>
            </a:r>
            <a:r>
              <a:rPr lang="en-US" altLang="en-US" sz="4400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</a:p>
          <a:p>
            <a:pPr algn="ctr" eaLnBrk="1" hangingPunct="1">
              <a:spcBef>
                <a:spcPct val="50000"/>
              </a:spcBef>
              <a:spcAft>
                <a:spcPts val="483"/>
              </a:spcAft>
              <a:defRPr/>
            </a:pPr>
            <a:r>
              <a:rPr lang="en-US" altLang="en-US" sz="4400" baseline="30000" dirty="0">
                <a:latin typeface="PT Serif" panose="020A0603040505020204" pitchFamily="18" charset="77"/>
                <a:cs typeface="Times New Roman" panose="02020603050405020304" pitchFamily="18" charset="0"/>
              </a:rPr>
              <a:t>1</a:t>
            </a:r>
            <a:r>
              <a:rPr lang="en-US" altLang="en-US" sz="4400" dirty="0">
                <a:latin typeface="PT Serif" panose="020A0603040505020204" pitchFamily="18" charset="77"/>
                <a:cs typeface="Times New Roman" panose="02020603050405020304" pitchFamily="18" charset="0"/>
              </a:rPr>
              <a:t>Iowa State University, Ames, Iowa</a:t>
            </a:r>
          </a:p>
        </p:txBody>
      </p:sp>
      <p:sp>
        <p:nvSpPr>
          <p:cNvPr id="14" name="Rectangle 180">
            <a:extLst>
              <a:ext uri="{FF2B5EF4-FFF2-40B4-BE49-F238E27FC236}">
                <a16:creationId xmlns:a16="http://schemas.microsoft.com/office/drawing/2014/main" id="{E6B98533-D0FB-C74E-B76D-0B4835306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074" y="121475"/>
            <a:ext cx="29848657" cy="3108543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 eaLnBrk="1" hangingPunct="1">
              <a:defRPr/>
            </a:pPr>
            <a:r>
              <a:rPr lang="en-US" sz="9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T Serif" panose="020A0603040505020204" pitchFamily="18" charset="77"/>
                <a:ea typeface="ＭＳ Ｐゴシック" charset="0"/>
                <a:cs typeface="Times New Roman" panose="02020603050405020304" pitchFamily="18" charset="0"/>
              </a:rPr>
              <a:t>Does climate limit arboreality in </a:t>
            </a:r>
          </a:p>
          <a:p>
            <a:pPr algn="ctr" eaLnBrk="1" hangingPunct="1">
              <a:defRPr/>
            </a:pPr>
            <a:r>
              <a:rPr lang="en-US" sz="9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PT Serif" panose="020A0603040505020204" pitchFamily="18" charset="77"/>
                <a:ea typeface="ＭＳ Ｐゴシック" charset="0"/>
                <a:cs typeface="Times New Roman" panose="02020603050405020304" pitchFamily="18" charset="0"/>
              </a:rPr>
              <a:t>lungless salamanders?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D597F9E1-6B17-DA46-B924-5A499EA4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6" y="102916"/>
            <a:ext cx="1536774" cy="1544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E7ACEA-079D-2C48-B5D7-74679596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02" y="399478"/>
            <a:ext cx="2791098" cy="2502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4A61E-E086-5D42-917E-FA6DA240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94" y="439104"/>
            <a:ext cx="3089286" cy="2564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3DC043-8487-0741-930A-3FFAFD096FDA}"/>
              </a:ext>
            </a:extLst>
          </p:cNvPr>
          <p:cNvSpPr txBox="1"/>
          <p:nvPr/>
        </p:nvSpPr>
        <p:spPr>
          <a:xfrm>
            <a:off x="25143313" y="5527147"/>
            <a:ext cx="492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T Serif" panose="020A0603040505020204" pitchFamily="18" charset="77"/>
              </a:rPr>
              <a:t>Polygons &amp; Point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0FD50-3178-2048-919E-3D956699C850}"/>
              </a:ext>
            </a:extLst>
          </p:cNvPr>
          <p:cNvSpPr txBox="1"/>
          <p:nvPr/>
        </p:nvSpPr>
        <p:spPr>
          <a:xfrm>
            <a:off x="32369831" y="5416453"/>
            <a:ext cx="4699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T Serif" panose="020A0603040505020204" pitchFamily="18" charset="77"/>
              </a:rPr>
              <a:t>Climate Variables &amp;</a:t>
            </a:r>
          </a:p>
          <a:p>
            <a:pPr algn="ctr"/>
            <a:r>
              <a:rPr lang="en-US" sz="3600" dirty="0">
                <a:latin typeface="PT Serif" panose="020A0603040505020204" pitchFamily="18" charset="77"/>
              </a:rPr>
              <a:t> MAXENT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5EE0B-916B-2840-8F13-47C66DC7C29F}"/>
              </a:ext>
            </a:extLst>
          </p:cNvPr>
          <p:cNvSpPr txBox="1"/>
          <p:nvPr/>
        </p:nvSpPr>
        <p:spPr>
          <a:xfrm>
            <a:off x="25010119" y="6773475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95B9DAE-12BE-474F-AFE7-603D4558A436}"/>
              </a:ext>
            </a:extLst>
          </p:cNvPr>
          <p:cNvCxnSpPr>
            <a:cxnSpLocks/>
          </p:cNvCxnSpPr>
          <p:nvPr/>
        </p:nvCxnSpPr>
        <p:spPr>
          <a:xfrm>
            <a:off x="27343961" y="9535537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75CD2B9-A2CB-F94F-9687-22B91A9B796F}"/>
              </a:ext>
            </a:extLst>
          </p:cNvPr>
          <p:cNvCxnSpPr>
            <a:cxnSpLocks/>
          </p:cNvCxnSpPr>
          <p:nvPr/>
        </p:nvCxnSpPr>
        <p:spPr>
          <a:xfrm>
            <a:off x="27352548" y="13471420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24D5926-B2D2-1744-86E3-DE7AD8BF6881}"/>
              </a:ext>
            </a:extLst>
          </p:cNvPr>
          <p:cNvCxnSpPr>
            <a:cxnSpLocks/>
          </p:cNvCxnSpPr>
          <p:nvPr/>
        </p:nvCxnSpPr>
        <p:spPr>
          <a:xfrm>
            <a:off x="34897279" y="13471420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9B371289-CFDE-6341-8852-21464EE92B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4" t="6158" r="5317" b="4529"/>
          <a:stretch/>
        </p:blipFill>
        <p:spPr>
          <a:xfrm>
            <a:off x="25068621" y="6830601"/>
            <a:ext cx="4529261" cy="2453363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4283008-3227-8341-96BB-701982249E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4" t="7486" r="8387" b="5396"/>
          <a:stretch/>
        </p:blipFill>
        <p:spPr>
          <a:xfrm>
            <a:off x="25061682" y="10659981"/>
            <a:ext cx="4581731" cy="2484716"/>
          </a:xfrm>
          <a:prstGeom prst="rect">
            <a:avLst/>
          </a:prstGeom>
        </p:spPr>
      </p:pic>
      <p:pic>
        <p:nvPicPr>
          <p:cNvPr id="33" name="Graphic 32" descr="Mountain scene">
            <a:extLst>
              <a:ext uri="{FF2B5EF4-FFF2-40B4-BE49-F238E27FC236}">
                <a16:creationId xmlns:a16="http://schemas.microsoft.com/office/drawing/2014/main" id="{6FE94937-2BB6-6744-90A3-79F5D14F1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27670" y="6849402"/>
            <a:ext cx="1041589" cy="1041589"/>
          </a:xfrm>
          <a:prstGeom prst="rect">
            <a:avLst/>
          </a:prstGeom>
        </p:spPr>
      </p:pic>
      <p:pic>
        <p:nvPicPr>
          <p:cNvPr id="35" name="Graphic 34" descr="Earth globe: Americas">
            <a:extLst>
              <a:ext uri="{FF2B5EF4-FFF2-40B4-BE49-F238E27FC236}">
                <a16:creationId xmlns:a16="http://schemas.microsoft.com/office/drawing/2014/main" id="{89314713-8A1B-B04C-9B61-47DEDAEA6E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5024" y="6870102"/>
            <a:ext cx="1874826" cy="1874826"/>
          </a:xfrm>
          <a:prstGeom prst="rect">
            <a:avLst/>
          </a:prstGeom>
        </p:spPr>
      </p:pic>
      <p:pic>
        <p:nvPicPr>
          <p:cNvPr id="41" name="Graphic 40" descr="Cloud">
            <a:extLst>
              <a:ext uri="{FF2B5EF4-FFF2-40B4-BE49-F238E27FC236}">
                <a16:creationId xmlns:a16="http://schemas.microsoft.com/office/drawing/2014/main" id="{9737E430-A7C8-4345-AF02-2BB5D47164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16165" y="6844335"/>
            <a:ext cx="1044816" cy="1044816"/>
          </a:xfrm>
          <a:prstGeom prst="rect">
            <a:avLst/>
          </a:prstGeom>
        </p:spPr>
      </p:pic>
      <p:pic>
        <p:nvPicPr>
          <p:cNvPr id="71" name="Graphic 70" descr="Rain">
            <a:extLst>
              <a:ext uri="{FF2B5EF4-FFF2-40B4-BE49-F238E27FC236}">
                <a16:creationId xmlns:a16="http://schemas.microsoft.com/office/drawing/2014/main" id="{7490779C-A7C0-1E4F-B69E-E97B04928C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86039" y="7792825"/>
            <a:ext cx="1045405" cy="1045405"/>
          </a:xfrm>
          <a:prstGeom prst="rect">
            <a:avLst/>
          </a:prstGeom>
        </p:spPr>
      </p:pic>
      <p:pic>
        <p:nvPicPr>
          <p:cNvPr id="73" name="Graphic 72" descr="Thermometer">
            <a:extLst>
              <a:ext uri="{FF2B5EF4-FFF2-40B4-BE49-F238E27FC236}">
                <a16:creationId xmlns:a16="http://schemas.microsoft.com/office/drawing/2014/main" id="{C48D9B62-8A27-2440-8D9A-03AEA22ABC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58836" y="7771239"/>
            <a:ext cx="1045404" cy="1045404"/>
          </a:xfrm>
          <a:prstGeom prst="rect">
            <a:avLst/>
          </a:prstGeom>
        </p:spPr>
      </p:pic>
      <p:pic>
        <p:nvPicPr>
          <p:cNvPr id="6" name="Graphic 5" descr="Filter">
            <a:extLst>
              <a:ext uri="{FF2B5EF4-FFF2-40B4-BE49-F238E27FC236}">
                <a16:creationId xmlns:a16="http://schemas.microsoft.com/office/drawing/2014/main" id="{906C355B-5AE8-984A-BEBF-527D6534468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9571" t="10798" r="7474" b="8990"/>
          <a:stretch/>
        </p:blipFill>
        <p:spPr>
          <a:xfrm rot="18618039">
            <a:off x="34269224" y="15552613"/>
            <a:ext cx="1104976" cy="1068444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83525B3-1A0F-4C4D-911C-4679ACBC6A48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7317"/>
          <a:stretch/>
        </p:blipFill>
        <p:spPr>
          <a:xfrm>
            <a:off x="32509136" y="14739656"/>
            <a:ext cx="1443883" cy="1277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B96EFEC0-524E-F84A-BF8D-D088F298365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9534"/>
          <a:stretch/>
        </p:blipFill>
        <p:spPr>
          <a:xfrm>
            <a:off x="35214777" y="15753824"/>
            <a:ext cx="1716240" cy="1371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0FAA89-5651-3D42-BCAF-6A7686ECDFAA}"/>
              </a:ext>
            </a:extLst>
          </p:cNvPr>
          <p:cNvSpPr txBox="1"/>
          <p:nvPr/>
        </p:nvSpPr>
        <p:spPr>
          <a:xfrm>
            <a:off x="1733150" y="29776677"/>
            <a:ext cx="20573999" cy="224676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3500" i="1" dirty="0">
                <a:latin typeface="PT Serif" panose="020A0603040505020204" pitchFamily="18" charset="77"/>
              </a:rPr>
              <a:t>Figure 1. </a:t>
            </a:r>
            <a:r>
              <a:rPr lang="en-US" sz="3500" dirty="0">
                <a:latin typeface="PT Serif" panose="020A0603040505020204" pitchFamily="18" charset="77"/>
              </a:rPr>
              <a:t>We used environmental niche models (ENM) to evaluate the overlap in species distributions and their corresponding niche models. Blue coloration representing 0.5 suitability, red coloration representing 0.25-0.49 suitability, and white coloration representing 0-0.24 suitability. Models averaged over 5 all with AUC above 0.85.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960EA0-C86E-6B4D-AC8D-D2CEDBC32B1F}"/>
              </a:ext>
            </a:extLst>
          </p:cNvPr>
          <p:cNvSpPr txBox="1"/>
          <p:nvPr/>
        </p:nvSpPr>
        <p:spPr>
          <a:xfrm>
            <a:off x="25074816" y="8870201"/>
            <a:ext cx="32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IUCN or EOO made Polygons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3121797-C604-4F4D-927D-3CF60B38190F}"/>
              </a:ext>
            </a:extLst>
          </p:cNvPr>
          <p:cNvSpPr txBox="1"/>
          <p:nvPr/>
        </p:nvSpPr>
        <p:spPr>
          <a:xfrm>
            <a:off x="25074816" y="12506293"/>
            <a:ext cx="282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Gridded by </a:t>
            </a:r>
          </a:p>
          <a:p>
            <a:r>
              <a:rPr lang="en-US" dirty="0">
                <a:latin typeface="PT Serif" panose="020A0603040505020204" pitchFamily="18" charset="77"/>
              </a:rPr>
              <a:t>2.5 arc-min Resolution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7EFDDA-4709-EA4A-AA76-A8BB91BF2AF7}"/>
              </a:ext>
            </a:extLst>
          </p:cNvPr>
          <p:cNvSpPr txBox="1"/>
          <p:nvPr/>
        </p:nvSpPr>
        <p:spPr>
          <a:xfrm>
            <a:off x="32356414" y="10593978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E2075-4BB5-F34C-891B-39CBD18B050D}"/>
              </a:ext>
            </a:extLst>
          </p:cNvPr>
          <p:cNvSpPr txBox="1"/>
          <p:nvPr/>
        </p:nvSpPr>
        <p:spPr>
          <a:xfrm>
            <a:off x="25268437" y="18030572"/>
            <a:ext cx="11760201" cy="101566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PT Serif" panose="020A0603040505020204" pitchFamily="18" charset="77"/>
              </a:rPr>
              <a:t>Note: 293 species were used for this study (56 arboreal species, 201 terrestrial species), after excluding European and Asian species. </a:t>
            </a:r>
          </a:p>
        </p:txBody>
      </p:sp>
      <p:pic>
        <p:nvPicPr>
          <p:cNvPr id="1028" name="Picture 4" descr="Image result for iowa state logo">
            <a:hlinkClick r:id="rId21"/>
            <a:extLst>
              <a:ext uri="{FF2B5EF4-FFF2-40B4-BE49-F238E27FC236}">
                <a16:creationId xmlns:a16="http://schemas.microsoft.com/office/drawing/2014/main" id="{7E081FED-692D-9B42-92BE-19FBCE8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0" y="1710479"/>
            <a:ext cx="1618305" cy="16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640ECD0-6195-CF45-BC03-B7A71182B9AC}"/>
              </a:ext>
            </a:extLst>
          </p:cNvPr>
          <p:cNvSpPr txBox="1"/>
          <p:nvPr/>
        </p:nvSpPr>
        <p:spPr>
          <a:xfrm>
            <a:off x="32492368" y="8830147"/>
            <a:ext cx="437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T Serif" panose="020A0603040505020204" pitchFamily="18" charset="77"/>
              </a:rPr>
              <a:t>Biologically informed climate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CC1DAA-C7DD-B449-BDBC-F483D4844C8F}"/>
              </a:ext>
            </a:extLst>
          </p:cNvPr>
          <p:cNvSpPr txBox="1"/>
          <p:nvPr/>
        </p:nvSpPr>
        <p:spPr>
          <a:xfrm>
            <a:off x="33953020" y="14917362"/>
            <a:ext cx="9114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PT Serif" panose="020A0603040505020204" pitchFamily="18" charset="77"/>
              </a:rPr>
              <a:t>x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ED26FB-BCE4-F344-BDF9-ACBDAF6AF74A}"/>
              </a:ext>
            </a:extLst>
          </p:cNvPr>
          <p:cNvSpPr txBox="1"/>
          <p:nvPr/>
        </p:nvSpPr>
        <p:spPr>
          <a:xfrm>
            <a:off x="32436577" y="16483005"/>
            <a:ext cx="216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Consensus climatic suitability model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DD8E4B0-6540-0C4B-8213-40D64E8DF008}"/>
              </a:ext>
            </a:extLst>
          </p:cNvPr>
          <p:cNvCxnSpPr>
            <a:cxnSpLocks/>
          </p:cNvCxnSpPr>
          <p:nvPr/>
        </p:nvCxnSpPr>
        <p:spPr>
          <a:xfrm flipV="1">
            <a:off x="29697653" y="11887245"/>
            <a:ext cx="2697905" cy="4054728"/>
          </a:xfrm>
          <a:prstGeom prst="bentConnector3">
            <a:avLst>
              <a:gd name="adj1" fmla="val 53153"/>
            </a:avLst>
          </a:prstGeom>
          <a:ln w="190500" cap="rnd">
            <a:solidFill>
              <a:schemeClr val="tx1"/>
            </a:solidFill>
            <a:round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4FA6B8C-669B-2747-BA0E-07A2D2963D0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3903" r="14045" b="2963"/>
          <a:stretch/>
        </p:blipFill>
        <p:spPr>
          <a:xfrm>
            <a:off x="38795122" y="3428943"/>
            <a:ext cx="5411671" cy="29489457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F6985F-9EBB-CF4D-9E36-6A46513E87C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850" t="7405" r="6209" b="6595"/>
          <a:stretch/>
        </p:blipFill>
        <p:spPr>
          <a:xfrm>
            <a:off x="32527670" y="10633351"/>
            <a:ext cx="4349196" cy="253048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906B6E-5FE5-D245-A146-1200FCA6D24A}"/>
              </a:ext>
            </a:extLst>
          </p:cNvPr>
          <p:cNvSpPr txBox="1"/>
          <p:nvPr/>
        </p:nvSpPr>
        <p:spPr>
          <a:xfrm>
            <a:off x="32436577" y="12508114"/>
            <a:ext cx="2536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Point data to represent </a:t>
            </a:r>
          </a:p>
          <a:p>
            <a:r>
              <a:rPr lang="en-US" dirty="0">
                <a:latin typeface="PT Serif" panose="020A0603040505020204" pitchFamily="18" charset="77"/>
              </a:rPr>
              <a:t>NA microhabitats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9D9E6CA-CFB8-834D-94E7-35DD545ED736}"/>
              </a:ext>
            </a:extLst>
          </p:cNvPr>
          <p:cNvCxnSpPr>
            <a:cxnSpLocks/>
          </p:cNvCxnSpPr>
          <p:nvPr/>
        </p:nvCxnSpPr>
        <p:spPr>
          <a:xfrm>
            <a:off x="34851731" y="9535537"/>
            <a:ext cx="0" cy="886377"/>
          </a:xfrm>
          <a:prstGeom prst="straightConnector1">
            <a:avLst/>
          </a:prstGeom>
          <a:ln w="190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B22F80B-CFE4-6F4D-80B5-F9F90C112E19}"/>
              </a:ext>
            </a:extLst>
          </p:cNvPr>
          <p:cNvSpPr txBox="1"/>
          <p:nvPr/>
        </p:nvSpPr>
        <p:spPr>
          <a:xfrm>
            <a:off x="25007996" y="14648706"/>
            <a:ext cx="4650513" cy="25918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83A333D-8532-D249-934C-B63080CEB4E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4306" t="8921" r="5543" b="2709"/>
          <a:stretch/>
        </p:blipFill>
        <p:spPr>
          <a:xfrm>
            <a:off x="25101513" y="14707118"/>
            <a:ext cx="4418142" cy="24821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DDA7BA-5D9C-AA43-83DF-E06F5ED7A9A2}"/>
              </a:ext>
            </a:extLst>
          </p:cNvPr>
          <p:cNvSpPr txBox="1"/>
          <p:nvPr/>
        </p:nvSpPr>
        <p:spPr>
          <a:xfrm>
            <a:off x="25090090" y="16553511"/>
            <a:ext cx="211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T Serif" panose="020A0603040505020204" pitchFamily="18" charset="77"/>
              </a:rPr>
              <a:t>Centroid point for </a:t>
            </a:r>
          </a:p>
          <a:p>
            <a:r>
              <a:rPr lang="en-US" dirty="0">
                <a:latin typeface="PT Serif" panose="020A0603040505020204" pitchFamily="18" charset="77"/>
              </a:rPr>
              <a:t>each gridded cell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B6E471E-7D98-5342-B08E-C4F6B68C176E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556" t="6999" r="15213" b="5048"/>
          <a:stretch/>
        </p:blipFill>
        <p:spPr>
          <a:xfrm>
            <a:off x="638612" y="14641204"/>
            <a:ext cx="22300075" cy="142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4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1622</TotalTime>
  <Words>343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PT Serif</vt:lpstr>
      <vt:lpstr>PT Serif Caption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Mellenthin, Lauren E</dc:creator>
  <cp:lastModifiedBy>Mellenthin, Lauren E</cp:lastModifiedBy>
  <cp:revision>99</cp:revision>
  <cp:lastPrinted>2019-04-16T18:42:03Z</cp:lastPrinted>
  <dcterms:created xsi:type="dcterms:W3CDTF">2018-10-01T17:12:07Z</dcterms:created>
  <dcterms:modified xsi:type="dcterms:W3CDTF">2019-04-16T22:44:08Z</dcterms:modified>
</cp:coreProperties>
</file>